
<file path=[Content_Types].xml><?xml version="1.0" encoding="utf-8"?>
<Types xmlns="http://schemas.openxmlformats.org/package/2006/content-types">
  <Default Extension="xml" ContentType="application/vnd.openxmlformats-officedocument.presentationml.presentation.main+xml"/>
  <Default Extension="rels" ContentType="application/vnd.openxmlformats-package.relationships+xml"/>
  <Override PartName="/ppt/slideMasters/slideMaster1.xml" ContentType="application/vnd.openxmlformats-officedocument.presentationml.slideMaster+xml"/>
  <Override PartName="/ppt/slideLayouts/slideLayout1.xml" ContentType="application/vnd.openxmlformats-officedocument.presentationml.slideLayout+xml"/>
  <Override PartName="/ppt/slideMasters/theme/theme1.xml" ContentType="application/vnd.openxmlformats-officedocument.theme+xml"/>
  <Override PartName="/ppt/slides/slide1.xml" ContentType="application/vnd.openxmlformats-officedocument.presentationml.slide+xml"/>
  <Override PartName="/ppt/slides/slide2.xml" ContentType="application/vnd.openxmlformats-officedocument.presentationml.slide+xml"/>
  <Override PartName="/ppt/slides/slide3.xml" ContentType="application/vnd.openxmlformats-officedocument.presentationml.slide+xml"/>
  <Override PartName="/ppt/slides/slide4.xml" ContentType="application/vnd.openxmlformats-officedocument.presentationml.slide+xml"/>
  <Override PartName="/ppt/slides/slide5.xml" ContentType="application/vnd.openxmlformats-officedocument.presentationml.slide+xml"/>
  <Override PartName="/ppt/slides/slide6.xml" ContentType="application/vnd.openxmlformats-officedocument.presentationml.slide+xml"/>
  <Override PartName="/ppt/slides/slide7.xml" ContentType="application/vnd.openxmlformats-officedocument.presentationml.slide+xml"/>
</Types>
</file>

<file path=_rels/.rels>&#65279;<?xml version="1.0" encoding="utf-8"?><Relationships xmlns="http://schemas.openxmlformats.org/package/2006/relationships"><Relationship Type="http://schemas.openxmlformats.org/officeDocument/2006/relationships/officeDocument" Target="/ppt/presentation.xml" Id="Rec83cffb1242487c" /></Relationships>
</file>

<file path=ppt/presentation.xml><?xml version="1.0" encoding="utf-8"?>
<p:presentation xmlns:p="http://schemas.openxmlformats.org/presentationml/2006/main">
  <p:sldMasterIdLst>
    <p:sldMasterId xmlns:r="http://schemas.openxmlformats.org/officeDocument/2006/relationships" id="2147483648" r:id="R61e042dcf5b041aa"/>
  </p:sldMasterIdLst>
  <p:sldIdLst>
    <p:sldId xmlns:r="http://schemas.openxmlformats.org/officeDocument/2006/relationships" id="256" r:id="R796b6f45c4a74f75"/>
    <p:sldId xmlns:r="http://schemas.openxmlformats.org/officeDocument/2006/relationships" id="257" r:id="Rb1798746b4e944a5"/>
    <p:sldId xmlns:r="http://schemas.openxmlformats.org/officeDocument/2006/relationships" id="258" r:id="Rae5dd5e185df427d"/>
    <p:sldId xmlns:r="http://schemas.openxmlformats.org/officeDocument/2006/relationships" id="259" r:id="R911d9213762d4f8e"/>
    <p:sldId xmlns:r="http://schemas.openxmlformats.org/officeDocument/2006/relationships" id="260" r:id="R3acc20ce839e406b"/>
    <p:sldId xmlns:r="http://schemas.openxmlformats.org/officeDocument/2006/relationships" id="261" r:id="Rda26b27bc38c45f1"/>
    <p:sldId xmlns:r="http://schemas.openxmlformats.org/officeDocument/2006/relationships" id="262" r:id="R9f5c076bb9ab49b2"/>
  </p:sldIdLst>
  <p:sldSz cx="12192000" cy="6858000"/>
  <p:notesSz cx="6858000" cy="9144000"/>
</p:presentation>
</file>

<file path=ppt/_rels/presentation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61e042dcf5b041aa" /><Relationship Type="http://schemas.openxmlformats.org/officeDocument/2006/relationships/slide" Target="/ppt/slides/slide1.xml" Id="R796b6f45c4a74f75" /><Relationship Type="http://schemas.openxmlformats.org/officeDocument/2006/relationships/slide" Target="/ppt/slides/slide2.xml" Id="Rb1798746b4e944a5" /><Relationship Type="http://schemas.openxmlformats.org/officeDocument/2006/relationships/slide" Target="/ppt/slides/slide3.xml" Id="Rae5dd5e185df427d" /><Relationship Type="http://schemas.openxmlformats.org/officeDocument/2006/relationships/slide" Target="/ppt/slides/slide4.xml" Id="R911d9213762d4f8e" /><Relationship Type="http://schemas.openxmlformats.org/officeDocument/2006/relationships/slide" Target="/ppt/slides/slide5.xml" Id="R3acc20ce839e406b" /><Relationship Type="http://schemas.openxmlformats.org/officeDocument/2006/relationships/slide" Target="/ppt/slides/slide6.xml" Id="Rda26b27bc38c45f1" /><Relationship Type="http://schemas.openxmlformats.org/officeDocument/2006/relationships/slide" Target="/ppt/slides/slide7.xml" Id="R9f5c076bb9ab49b2" /></Relationships>
</file>

<file path=ppt/slideLayouts/_rels/slideLayout1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077992f000d44b37" /></Relationships>
</file>

<file path=ppt/slideLayouts/slideLayout1.xml><?xml version="1.0" encoding="utf-8"?>
<p:sldLayout xmlns:p="http://schemas.openxmlformats.org/presentationml/2006/main" type="blank" preserve="1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Ovr>
    <a:masterClrMapping xmlns:a="http://schemas.openxmlformats.org/drawingml/2006/main"/>
  </p:clrMapOvr>
</p:sldLayout>
</file>

<file path=ppt/slideMasters/_rels/slideMaster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3c8d7eca41b14d8f" /><Relationship Type="http://schemas.openxmlformats.org/officeDocument/2006/relationships/theme" Target="/ppt/slideMasters/theme/theme1.xml" Id="Raaab7b2d89704b0d" /></Relationships>
</file>

<file path=ppt/slideMasters/slideMaster1.xml><?xml version="1.0" encoding="utf-8"?>
<p:sldMaster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 bg1="lt1" tx1="dk1" bg2="lt2" tx2="dk2" accent1="accent1" accent2="accent2" accent3="accent3" accent4="accent4" accent5="accent5" accent6="accent6" hlink="hlink" folHlink="folHlink"/>
  <p:sldLayoutIdLst>
    <p:sldLayoutId xmlns:r="http://schemas.openxmlformats.org/officeDocument/2006/relationships" id="2147483649" r:id="R3c8d7eca41b14d8f"/>
  </p:sldLayoutIdLst>
</p:sldMaster>
</file>

<file path=ppt/slideMasters/theme/theme1.xml><?xml version="1.0" encoding="utf-8"?>
<a:theme xmlns:a="http://schemas.openxmlformats.org/drawingml/2006/main" name="BrainTrust">
  <a:themeElements>
    <a:clrScheme name="Office">
      <a:dk1>
        <a:sysClr val="windowText" lastClr="000000"/>
      </a:dk1>
      <a:lt1>
        <a:sysClr val="window" lastClr="FFFFFF"/>
      </a:lt1>
      <a:dk2>
        <a:srgbClr val="1E3A5F"/>
      </a:dk2>
      <a:lt2>
        <a:srgbClr val="EFF3F7"/>
      </a:lt2>
      <a:accent1>
        <a:srgbClr val="21A366"/>
      </a:accent1>
      <a:accent2>
        <a:srgbClr val="2B579A"/>
      </a:accent2>
      <a:accent3>
        <a:srgbClr val="5B8DEF"/>
      </a:accent3>
      <a:accent4>
        <a:srgbClr val="FF5B24"/>
      </a:accent4>
      <a:accent5>
        <a:srgbClr val="F4B400"/>
      </a:accent5>
      <a:accent6>
        <a:srgbClr val="34D399"/>
      </a:accent6>
      <a:hlink>
        <a:srgbClr val="2563EB"/>
      </a:hlink>
      <a:folHlink>
        <a:srgbClr val="954F72"/>
      </a:folHlink>
    </a:clrScheme>
    <a:fontScheme name="Office">
      <a:majorFont>
        <a:latin typeface="Calibri Light"/>
        <a:ea typeface=""/>
        <a:cs typeface=""/>
      </a:majorFont>
      <a:minorFont>
        <a:latin typeface="Calibri"/>
        <a:ea typeface=""/>
        <a:cs typeface=""/>
      </a:minorFont>
    </a:fontScheme>
    <a:fmtScheme name="Office">
      <a:fillStyleLst>
        <a:solidFill>
          <a:schemeClr val="phClr"/>
        </a:solidFill>
        <a:solidFill>
          <a:schemeClr val="phClr">
            <a:tint val="50000"/>
            <a:satMod val="300000"/>
          </a:schemeClr>
        </a:solidFill>
        <a:solidFill>
          <a:schemeClr val="phClr">
            <a:tint val="30000"/>
            <a:satMod val="350000"/>
          </a:schemeClr>
        </a:solidFill>
      </a:fillStyleLst>
      <a:lnStyleLst>
        <a:ln w="63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270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90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</a:lnStyleLst>
      <a:effectStyleLst>
        <a:effectStyle>
          <a:effectLst/>
        </a:effectStyle>
        <a:effectStyle>
          <a:effectLst/>
        </a:effectStyle>
        <a:effectStyle>
          <a:effectLst/>
        </a:effectStyle>
      </a:effectStyleLst>
      <a:bgFillStyleLst>
        <a:solidFill>
          <a:schemeClr val="phClr"/>
        </a:solidFill>
        <a:solidFill>
          <a:schemeClr val="phClr">
            <a:tint val="95000"/>
          </a:schemeClr>
        </a:solidFill>
        <a:solidFill>
          <a:schemeClr val="phClr">
            <a:shade val="80000"/>
          </a:schemeClr>
        </a:solidFill>
      </a:bgFillStyleLst>
    </a:fmtScheme>
  </a:themeElements>
  <a:objectDefaults/>
</a:theme>
</file>

<file path=ppt/slides/_rels/slide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5cd822d5a98248d9" /></Relationships>
</file>

<file path=ppt/slides/_rels/slide2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35b3a839d2ef4740" /></Relationships>
</file>

<file path=ppt/slides/_rels/slide3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e17f83c56287464a" /></Relationships>
</file>

<file path=ppt/slides/_rels/slide4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c3f2b1e989c445b2" /></Relationships>
</file>

<file path=ppt/slides/_rels/slide5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ed0711f4f55e4674" /></Relationships>
</file>

<file path=ppt/slides/_rels/slide6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92b6e5b14d2b4651" /></Relationships>
</file>

<file path=ppt/slides/_rels/slide7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687c19aae98e4cff" /></Relationships>
</file>

<file path=ppt/slides/slide1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ban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0" y="0"/>
            <a:ext cx="12192000" cy="9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3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2200000"/>
            <a:ext cx="10820400" cy="17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5400" b="1" dirty="0">
                <a:solidFill>
                  <a:srgbClr val="1E3A5F"/>
                </a:solidFill>
                <a:latin typeface="Calibri"/>
              </a:rPr>
              <a:t>MUSTAD BYGG AS</a:t>
            </a:r>
          </a:p>
        </p:txBody>
      </p:sp>
      <p:sp>
        <p:nvSpPr>
          <p:cNvPr id="4" name="under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395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0" dirty="0">
                <a:solidFill>
                  <a:srgbClr val="5A6B7B"/>
                </a:solidFill>
                <a:latin typeface="Calibri"/>
              </a:rPr>
              <a:t>Bedriftspresentasjon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MUSTAD BYGG AS</a:t>
            </a:r>
          </a:p>
        </p:txBody>
      </p:sp>
    </p:spTree>
  </p:cSld>
  <p:clrMapOvr>
    <a:masterClrMapping xmlns:a="http://schemas.openxmlformats.org/drawingml/2006/main"/>
  </p:clrMapOvr>
</p:sld>
</file>

<file path=ppt/slides/slide2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Om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MUSTAD BYGG AS ble etablert [år] og holder til i Langesund.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[Kort om historikk, verdier og hva som driver dere.]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[Antall ansatte / nøkkeltall.]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MUSTAD BYGG AS</a:t>
            </a:r>
          </a:p>
        </p:txBody>
      </p:sp>
    </p:spTree>
  </p:cSld>
  <p:clrMapOvr>
    <a:masterClrMapping xmlns:a="http://schemas.openxmlformats.org/drawingml/2006/main"/>
  </p:clrMapOvr>
</p:sld>
</file>

<file path=ppt/slides/slide3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Våre tjenester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1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2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3 – kort beskrivelse]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MUSTAD BYGG AS</a:t>
            </a:r>
          </a:p>
        </p:txBody>
      </p:sp>
    </p:spTree>
  </p:cSld>
  <p:clrMapOvr>
    <a:masterClrMapping xmlns:a="http://schemas.openxmlformats.org/drawingml/2006/main"/>
  </p:clrMapOvr>
</p:sld>
</file>

<file path=ppt/slides/slide4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Hvorfor velge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1 – hva skiller dere ut]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2 – kvalitet/erfaring]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3 – referanser/resultater]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MUSTAD BYGG AS</a:t>
            </a:r>
          </a:p>
        </p:txBody>
      </p:sp>
    </p:spTree>
  </p:cSld>
  <p:clrMapOvr>
    <a:masterClrMapping xmlns:a="http://schemas.openxmlformats.org/drawingml/2006/main"/>
  </p:clrMapOvr>
</p:sld>
</file>

<file path=ppt/slides/slide5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Nøkkeltall 2025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Tall i hele kroner – kilde: Regnskapsregisteret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Driftsinntekter:  70 085 528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Driftsresultat:  1 488 082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Årsresultat:  1 003 902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egenkapital:  3 673 417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eiendeler:  20 700 158 kr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MUSTAD BYGG AS</a:t>
            </a:r>
          </a:p>
        </p:txBody>
      </p:sp>
    </p:spTree>
  </p:cSld>
  <p:clrMapOvr>
    <a:masterClrMapping xmlns:a="http://schemas.openxmlformats.org/drawingml/2006/main"/>
  </p:clrMapOvr>
</p:sld>
</file>

<file path=ppt/slides/slide6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Eierskap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Største aksjonærer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MUSTAD INVEST AS  –  76,2 %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MUSTAD INVEST AS  –  23,8 %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MUSTAD BYGG AS</a:t>
            </a:r>
          </a:p>
        </p:txBody>
      </p:sp>
    </p:spTree>
  </p:cSld>
  <p:clrMapOvr>
    <a:masterClrMapping xmlns:a="http://schemas.openxmlformats.org/drawingml/2006/main"/>
  </p:clrMapOvr>
</p:sld>
</file>

<file path=ppt/slides/slide7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Kontakt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 gjerne kontakt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Clarks gate 5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3970 Langesund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Tlf. 35 97 35 04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Org.nr 958 816 634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MUSTAD BYGG AS</a:t>
            </a:r>
          </a:p>
        </p:txBody>
      </p:sp>
    </p:spTree>
  </p:cSld>
  <p:clrMapOvr>
    <a:masterClrMapping xmlns:a="http://schemas.openxmlformats.org/drawingml/2006/main"/>
  </p:clrMapOvr>
</p:sld>
</file>